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7" r:id="rId3"/>
    <p:sldId id="304" r:id="rId4"/>
    <p:sldId id="274" r:id="rId5"/>
    <p:sldId id="275" r:id="rId6"/>
    <p:sldId id="329" r:id="rId7"/>
    <p:sldId id="330" r:id="rId8"/>
    <p:sldId id="258" r:id="rId9"/>
    <p:sldId id="328" r:id="rId10"/>
    <p:sldId id="280" r:id="rId11"/>
    <p:sldId id="278" r:id="rId12"/>
    <p:sldId id="267" r:id="rId13"/>
    <p:sldId id="281" r:id="rId15"/>
    <p:sldId id="282" r:id="rId16"/>
    <p:sldId id="284" r:id="rId17"/>
    <p:sldId id="331" r:id="rId18"/>
    <p:sldId id="285" r:id="rId19"/>
    <p:sldId id="332" r:id="rId20"/>
    <p:sldId id="333" r:id="rId21"/>
    <p:sldId id="286" r:id="rId22"/>
    <p:sldId id="287" r:id="rId23"/>
    <p:sldId id="334" r:id="rId24"/>
    <p:sldId id="277" r:id="rId25"/>
    <p:sldId id="279" r:id="rId26"/>
    <p:sldId id="260" r:id="rId27"/>
    <p:sldId id="261" r:id="rId28"/>
    <p:sldId id="262" r:id="rId29"/>
    <p:sldId id="263" r:id="rId30"/>
    <p:sldId id="264" r:id="rId31"/>
    <p:sldId id="265" r:id="rId32"/>
    <p:sldId id="266" r:id="rId33"/>
    <p:sldId id="288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EE0562-2B11-447D-A779-0A998343732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7493AD9-7A7F-4453-A9FD-64FEAC22CD56}">
      <dgm:prSet phldrT="[文本]" custT="1"/>
      <dgm:spPr>
        <a:solidFill>
          <a:srgbClr val="FF0000"/>
        </a:solidFill>
      </dgm:spPr>
      <dgm:t>
        <a:bodyPr/>
        <a:lstStyle/>
        <a:p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有理想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D962A1EB-9DF4-4CDB-A6D6-6577F2EFFB82}" cxnId="{EC9DBCB1-1115-4983-BD1C-05CF4B068B59}" type="parTrans">
      <dgm:prSet/>
      <dgm:spPr/>
      <dgm:t>
        <a:bodyPr/>
        <a:lstStyle/>
        <a:p>
          <a:endParaRPr lang="zh-CN" altLang="en-US"/>
        </a:p>
      </dgm:t>
    </dgm:pt>
    <dgm:pt modelId="{1DE637F2-BFB4-4290-9F97-33C85DF492D1}" cxnId="{EC9DBCB1-1115-4983-BD1C-05CF4B068B59}" type="sibTrans">
      <dgm:prSet/>
      <dgm:spPr/>
      <dgm:t>
        <a:bodyPr/>
        <a:lstStyle/>
        <a:p>
          <a:endParaRPr lang="zh-CN" altLang="en-US"/>
        </a:p>
      </dgm:t>
    </dgm:pt>
    <dgm:pt modelId="{0E02C0A6-9E65-4B3D-B5CD-980F4D9DB083}">
      <dgm:prSet phldrT="[文本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要有崇高的理想信念，牢记使命，自信自励。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51766A3A-BAEF-4133-8B2E-D0F3CF34ED03}" cxnId="{9B7A3800-413C-4AED-BCD9-F818E9FA930E}" type="parTrans">
      <dgm:prSet/>
      <dgm:spPr/>
      <dgm:t>
        <a:bodyPr/>
        <a:lstStyle/>
        <a:p>
          <a:endParaRPr lang="zh-CN" altLang="en-US"/>
        </a:p>
      </dgm:t>
    </dgm:pt>
    <dgm:pt modelId="{9B1B23B1-2A9A-4440-A850-3502C6012850}" cxnId="{9B7A3800-413C-4AED-BCD9-F818E9FA930E}" type="sibTrans">
      <dgm:prSet/>
      <dgm:spPr/>
      <dgm:t>
        <a:bodyPr/>
        <a:lstStyle/>
        <a:p>
          <a:endParaRPr lang="zh-CN" altLang="en-US"/>
        </a:p>
      </dgm:t>
    </dgm:pt>
    <dgm:pt modelId="{58181C51-D46F-41DD-96D2-9E9B2907B475}">
      <dgm:prSet phldrT="[文本]" custT="1"/>
      <dgm:spPr>
        <a:solidFill>
          <a:srgbClr val="FFFF00"/>
        </a:solidFill>
      </dgm:spPr>
      <dgm:t>
        <a:bodyPr/>
        <a:lstStyle/>
        <a:p>
          <a:r>
            <a:rPr lang="zh-CN" altLang="en-US" sz="28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有本领</a:t>
          </a:r>
          <a:endParaRPr lang="zh-CN" altLang="en-US" sz="2800" b="1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1FBEF0F-ADEA-49D3-A814-9CB661BED4B7}" cxnId="{1E878A68-F8D7-421D-95D7-850415F1F9FA}" type="parTrans">
      <dgm:prSet/>
      <dgm:spPr/>
      <dgm:t>
        <a:bodyPr/>
        <a:lstStyle/>
        <a:p>
          <a:endParaRPr lang="zh-CN" altLang="en-US"/>
        </a:p>
      </dgm:t>
    </dgm:pt>
    <dgm:pt modelId="{EE5F1ACA-FDFF-4197-9EB4-2DF7D436DEE3}" cxnId="{1E878A68-F8D7-421D-95D7-850415F1F9FA}" type="sibTrans">
      <dgm:prSet/>
      <dgm:spPr/>
      <dgm:t>
        <a:bodyPr/>
        <a:lstStyle/>
        <a:p>
          <a:endParaRPr lang="zh-CN" altLang="en-US"/>
        </a:p>
      </dgm:t>
    </dgm:pt>
    <dgm:pt modelId="{BF375970-A14E-4C43-B296-069ADC9A8C09}">
      <dgm:prSet phldrT="[文本]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要有高强的本领才干，勤奋学习，全面发展。</a:t>
          </a:r>
        </a:p>
      </dgm:t>
    </dgm:pt>
    <dgm:pt modelId="{F76EC2F9-94BF-4E11-B20A-B0E134597EA2}" cxnId="{7317A0A5-EE0D-45E2-B426-935D087A6EC0}" type="parTrans">
      <dgm:prSet/>
      <dgm:spPr/>
      <dgm:t>
        <a:bodyPr/>
        <a:lstStyle/>
        <a:p>
          <a:endParaRPr lang="zh-CN" altLang="en-US"/>
        </a:p>
      </dgm:t>
    </dgm:pt>
    <dgm:pt modelId="{EE49AC4E-F646-4644-8A6A-A27C087A53A2}" cxnId="{7317A0A5-EE0D-45E2-B426-935D087A6EC0}" type="sibTrans">
      <dgm:prSet/>
      <dgm:spPr/>
      <dgm:t>
        <a:bodyPr/>
        <a:lstStyle/>
        <a:p>
          <a:endParaRPr lang="zh-CN" altLang="en-US"/>
        </a:p>
      </dgm:t>
    </dgm:pt>
    <dgm:pt modelId="{56376005-5A64-4CA4-8330-D9D1563AF8DE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有担当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F4E53C5D-EE2B-4409-9500-A9867327F5CE}" cxnId="{EC8B404A-F5F5-4ECC-AEAF-F65A10DA3E5D}" type="parTrans">
      <dgm:prSet/>
      <dgm:spPr/>
      <dgm:t>
        <a:bodyPr/>
        <a:lstStyle/>
        <a:p>
          <a:endParaRPr lang="zh-CN" altLang="en-US"/>
        </a:p>
      </dgm:t>
    </dgm:pt>
    <dgm:pt modelId="{6450A4D7-5EFC-4D3B-9C96-474F48C340A0}" cxnId="{EC8B404A-F5F5-4ECC-AEAF-F65A10DA3E5D}" type="sibTrans">
      <dgm:prSet/>
      <dgm:spPr/>
      <dgm:t>
        <a:bodyPr/>
        <a:lstStyle/>
        <a:p>
          <a:endParaRPr lang="zh-CN" altLang="en-US"/>
        </a:p>
      </dgm:t>
    </dgm:pt>
    <dgm:pt modelId="{447E633C-0C0E-492B-B03A-D2CC3144950F}">
      <dgm:prSet phldrT="[文本]" phldr="0" custT="1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人有天下兴亡匹夫有责的担当精神，讲求奉献，实干进取。</a:t>
          </a:r>
          <a:r>
            <a:rPr sz="6500"/>
            <a:t/>
          </a:r>
          <a:endParaRPr sz="6500"/>
        </a:p>
      </dgm:t>
    </dgm:pt>
    <dgm:pt modelId="{4E6D67B2-94B0-4A2D-B72B-59CB7CAF137B}" cxnId="{44C990D2-50F8-464F-9835-82BA5CE64012}" type="parTrans">
      <dgm:prSet/>
      <dgm:spPr/>
      <dgm:t>
        <a:bodyPr/>
        <a:lstStyle/>
        <a:p>
          <a:endParaRPr lang="zh-CN" altLang="en-US"/>
        </a:p>
      </dgm:t>
    </dgm:pt>
    <dgm:pt modelId="{F17E41F6-5F94-45F7-9EFC-840774DD0A46}" cxnId="{44C990D2-50F8-464F-9835-82BA5CE64012}" type="sibTrans">
      <dgm:prSet/>
      <dgm:spPr/>
      <dgm:t>
        <a:bodyPr/>
        <a:lstStyle/>
        <a:p>
          <a:endParaRPr lang="zh-CN" altLang="en-US"/>
        </a:p>
      </dgm:t>
    </dgm:pt>
    <dgm:pt modelId="{491565DA-D39F-4B37-A46B-DDF777821F12}" type="pres">
      <dgm:prSet presAssocID="{6FEE0562-2B11-447D-A779-0A99834373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C91A0CA-6252-4786-B093-17D38B2B5D1D}" type="pres">
      <dgm:prSet presAssocID="{D7493AD9-7A7F-4453-A9FD-64FEAC22CD56}" presName="composite" presStyleCnt="0"/>
      <dgm:spPr/>
    </dgm:pt>
    <dgm:pt modelId="{2D30081D-C1B1-485C-AA8D-81BC4ED8068A}" type="pres">
      <dgm:prSet presAssocID="{D7493AD9-7A7F-4453-A9FD-64FEAC22CD5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90BEDA2-E982-4778-9BF0-5F7825022FE3}" type="pres">
      <dgm:prSet presAssocID="{D7493AD9-7A7F-4453-A9FD-64FEAC22CD5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7F388E-5B1D-4BB6-B483-ED186BFD4B8A}" type="pres">
      <dgm:prSet presAssocID="{1DE637F2-BFB4-4290-9F97-33C85DF492D1}" presName="space" presStyleCnt="0"/>
      <dgm:spPr/>
    </dgm:pt>
    <dgm:pt modelId="{91A37AA5-56B0-476B-96B9-48E6B2201E97}" type="pres">
      <dgm:prSet presAssocID="{58181C51-D46F-41DD-96D2-9E9B2907B475}" presName="composite" presStyleCnt="0"/>
      <dgm:spPr/>
    </dgm:pt>
    <dgm:pt modelId="{5DD860B5-10AB-4B95-AF67-FC7FF9D2B446}" type="pres">
      <dgm:prSet presAssocID="{58181C51-D46F-41DD-96D2-9E9B2907B47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82340F-EACE-4B0E-8FD7-6113F6A4E354}" type="pres">
      <dgm:prSet presAssocID="{58181C51-D46F-41DD-96D2-9E9B2907B47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BF4167-AEC6-4C58-A143-92F30CE04B84}" type="pres">
      <dgm:prSet presAssocID="{EE5F1ACA-FDFF-4197-9EB4-2DF7D436DEE3}" presName="space" presStyleCnt="0"/>
      <dgm:spPr/>
    </dgm:pt>
    <dgm:pt modelId="{18826060-0970-4A8A-ADAF-FC07B9D7B793}" type="pres">
      <dgm:prSet presAssocID="{56376005-5A64-4CA4-8330-D9D1563AF8DE}" presName="composite" presStyleCnt="0"/>
      <dgm:spPr/>
    </dgm:pt>
    <dgm:pt modelId="{6106CBBB-F213-4B57-A127-CBD33FC03343}" type="pres">
      <dgm:prSet presAssocID="{56376005-5A64-4CA4-8330-D9D1563AF8D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AC8C9E-01A5-4D27-A3ED-3ED1C49CFC7F}" type="pres">
      <dgm:prSet presAssocID="{56376005-5A64-4CA4-8330-D9D1563AF8DE}" presName="desTx" presStyleLbl="alignAccFollowNode1" presStyleIdx="2" presStyleCnt="3" custScaleX="99221" custScaleY="973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C9DBCB1-1115-4983-BD1C-05CF4B068B59}" srcId="{6FEE0562-2B11-447D-A779-0A998343732F}" destId="{D7493AD9-7A7F-4453-A9FD-64FEAC22CD56}" srcOrd="0" destOrd="0" parTransId="{D962A1EB-9DF4-4CDB-A6D6-6577F2EFFB82}" sibTransId="{1DE637F2-BFB4-4290-9F97-33C85DF492D1}"/>
    <dgm:cxn modelId="{9B7A3800-413C-4AED-BCD9-F818E9FA930E}" srcId="{D7493AD9-7A7F-4453-A9FD-64FEAC22CD56}" destId="{0E02C0A6-9E65-4B3D-B5CD-980F4D9DB083}" srcOrd="0" destOrd="0" parTransId="{51766A3A-BAEF-4133-8B2E-D0F3CF34ED03}" sibTransId="{9B1B23B1-2A9A-4440-A850-3502C6012850}"/>
    <dgm:cxn modelId="{1E878A68-F8D7-421D-95D7-850415F1F9FA}" srcId="{6FEE0562-2B11-447D-A779-0A998343732F}" destId="{58181C51-D46F-41DD-96D2-9E9B2907B475}" srcOrd="1" destOrd="0" parTransId="{C1FBEF0F-ADEA-49D3-A814-9CB661BED4B7}" sibTransId="{EE5F1ACA-FDFF-4197-9EB4-2DF7D436DEE3}"/>
    <dgm:cxn modelId="{7317A0A5-EE0D-45E2-B426-935D087A6EC0}" srcId="{58181C51-D46F-41DD-96D2-9E9B2907B475}" destId="{BF375970-A14E-4C43-B296-069ADC9A8C09}" srcOrd="0" destOrd="1" parTransId="{F76EC2F9-94BF-4E11-B20A-B0E134597EA2}" sibTransId="{EE49AC4E-F646-4644-8A6A-A27C087A53A2}"/>
    <dgm:cxn modelId="{EC8B404A-F5F5-4ECC-AEAF-F65A10DA3E5D}" srcId="{6FEE0562-2B11-447D-A779-0A998343732F}" destId="{56376005-5A64-4CA4-8330-D9D1563AF8DE}" srcOrd="2" destOrd="0" parTransId="{F4E53C5D-EE2B-4409-9500-A9867327F5CE}" sibTransId="{6450A4D7-5EFC-4D3B-9C96-474F48C340A0}"/>
    <dgm:cxn modelId="{44C990D2-50F8-464F-9835-82BA5CE64012}" srcId="{56376005-5A64-4CA4-8330-D9D1563AF8DE}" destId="{447E633C-0C0E-492B-B03A-D2CC3144950F}" srcOrd="0" destOrd="2" parTransId="{4E6D67B2-94B0-4A2D-B72B-59CB7CAF137B}" sibTransId="{F17E41F6-5F94-45F7-9EFC-840774DD0A46}"/>
    <dgm:cxn modelId="{0F501F7A-5390-4691-9BC0-F967336DB8E7}" type="presOf" srcId="{6FEE0562-2B11-447D-A779-0A998343732F}" destId="{491565DA-D39F-4B37-A46B-DDF777821F12}" srcOrd="0" destOrd="0" presId="urn:microsoft.com/office/officeart/2005/8/layout/hList1"/>
    <dgm:cxn modelId="{5A28F446-5031-45DD-86E3-C44E84CBFD0F}" type="presParOf" srcId="{491565DA-D39F-4B37-A46B-DDF777821F12}" destId="{AC91A0CA-6252-4786-B093-17D38B2B5D1D}" srcOrd="0" destOrd="0" presId="urn:microsoft.com/office/officeart/2005/8/layout/hList1"/>
    <dgm:cxn modelId="{004335CC-2120-4BC9-960E-F9CC9D7EF950}" type="presParOf" srcId="{AC91A0CA-6252-4786-B093-17D38B2B5D1D}" destId="{2D30081D-C1B1-485C-AA8D-81BC4ED8068A}" srcOrd="0" destOrd="0" presId="urn:microsoft.com/office/officeart/2005/8/layout/hList1"/>
    <dgm:cxn modelId="{A6844BC0-D674-472B-95A8-602B75B112FB}" type="presOf" srcId="{D7493AD9-7A7F-4453-A9FD-64FEAC22CD56}" destId="{2D30081D-C1B1-485C-AA8D-81BC4ED8068A}" srcOrd="0" destOrd="0" presId="urn:microsoft.com/office/officeart/2005/8/layout/hList1"/>
    <dgm:cxn modelId="{2AFA07D4-A068-4EF3-A137-20B45A01F17F}" type="presParOf" srcId="{AC91A0CA-6252-4786-B093-17D38B2B5D1D}" destId="{590BEDA2-E982-4778-9BF0-5F7825022FE3}" srcOrd="1" destOrd="0" presId="urn:microsoft.com/office/officeart/2005/8/layout/hList1"/>
    <dgm:cxn modelId="{DEA10179-3AD3-4624-8CB2-E21BF5474E09}" type="presOf" srcId="{0E02C0A6-9E65-4B3D-B5CD-980F4D9DB083}" destId="{590BEDA2-E982-4778-9BF0-5F7825022FE3}" srcOrd="0" destOrd="0" presId="urn:microsoft.com/office/officeart/2005/8/layout/hList1"/>
    <dgm:cxn modelId="{721B4390-A37A-4551-893A-4431CFBFB739}" type="presParOf" srcId="{491565DA-D39F-4B37-A46B-DDF777821F12}" destId="{967F388E-5B1D-4BB6-B483-ED186BFD4B8A}" srcOrd="1" destOrd="0" presId="urn:microsoft.com/office/officeart/2005/8/layout/hList1"/>
    <dgm:cxn modelId="{7AAE8B06-D2A5-4667-A47E-EA9900F8070E}" type="presParOf" srcId="{491565DA-D39F-4B37-A46B-DDF777821F12}" destId="{91A37AA5-56B0-476B-96B9-48E6B2201E97}" srcOrd="2" destOrd="0" presId="urn:microsoft.com/office/officeart/2005/8/layout/hList1"/>
    <dgm:cxn modelId="{89F4812C-982A-4BEA-8874-BAA2485A168D}" type="presParOf" srcId="{91A37AA5-56B0-476B-96B9-48E6B2201E97}" destId="{5DD860B5-10AB-4B95-AF67-FC7FF9D2B446}" srcOrd="0" destOrd="2" presId="urn:microsoft.com/office/officeart/2005/8/layout/hList1"/>
    <dgm:cxn modelId="{C6BB8BB6-A7A8-4262-AE42-56D66ED741EF}" type="presOf" srcId="{58181C51-D46F-41DD-96D2-9E9B2907B475}" destId="{5DD860B5-10AB-4B95-AF67-FC7FF9D2B446}" srcOrd="0" destOrd="0" presId="urn:microsoft.com/office/officeart/2005/8/layout/hList1"/>
    <dgm:cxn modelId="{CC32FA77-F3CF-4741-A8A2-1480D2BF3A79}" type="presParOf" srcId="{91A37AA5-56B0-476B-96B9-48E6B2201E97}" destId="{B082340F-EACE-4B0E-8FD7-6113F6A4E354}" srcOrd="1" destOrd="2" presId="urn:microsoft.com/office/officeart/2005/8/layout/hList1"/>
    <dgm:cxn modelId="{063680BD-72BC-4F37-A777-2F90F4EBC7AF}" type="presOf" srcId="{BF375970-A14E-4C43-B296-069ADC9A8C09}" destId="{B082340F-EACE-4B0E-8FD7-6113F6A4E354}" srcOrd="0" destOrd="0" presId="urn:microsoft.com/office/officeart/2005/8/layout/hList1"/>
    <dgm:cxn modelId="{5087A26B-EB3C-42DA-B83B-57F5B4A0D16A}" type="presParOf" srcId="{491565DA-D39F-4B37-A46B-DDF777821F12}" destId="{09BF4167-AEC6-4C58-A143-92F30CE04B84}" srcOrd="3" destOrd="0" presId="urn:microsoft.com/office/officeart/2005/8/layout/hList1"/>
    <dgm:cxn modelId="{0471F916-DF50-4049-A42F-8EB095C2E72A}" type="presParOf" srcId="{491565DA-D39F-4B37-A46B-DDF777821F12}" destId="{18826060-0970-4A8A-ADAF-FC07B9D7B793}" srcOrd="4" destOrd="0" presId="urn:microsoft.com/office/officeart/2005/8/layout/hList1"/>
    <dgm:cxn modelId="{885B2E3B-9F8B-42A3-9C6B-55C594CDFF96}" type="presParOf" srcId="{18826060-0970-4A8A-ADAF-FC07B9D7B793}" destId="{6106CBBB-F213-4B57-A127-CBD33FC03343}" srcOrd="0" destOrd="4" presId="urn:microsoft.com/office/officeart/2005/8/layout/hList1"/>
    <dgm:cxn modelId="{3F0C3D31-AAC6-4754-B329-510030470177}" type="presOf" srcId="{56376005-5A64-4CA4-8330-D9D1563AF8DE}" destId="{6106CBBB-F213-4B57-A127-CBD33FC03343}" srcOrd="0" destOrd="0" presId="urn:microsoft.com/office/officeart/2005/8/layout/hList1"/>
    <dgm:cxn modelId="{33C76098-A04C-45A9-BB4B-AF1BC0DC0D0A}" type="presParOf" srcId="{18826060-0970-4A8A-ADAF-FC07B9D7B793}" destId="{22AC8C9E-01A5-4D27-A3ED-3ED1C49CFC7F}" srcOrd="1" destOrd="4" presId="urn:microsoft.com/office/officeart/2005/8/layout/hList1"/>
    <dgm:cxn modelId="{EA1067AF-D07D-4B89-917C-C9FEBD4F42D0}" type="presOf" srcId="{447E633C-0C0E-492B-B03A-D2CC3144950F}" destId="{22AC8C9E-01A5-4D27-A3ED-3ED1C49CFC7F}" srcOrd="0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536072" cy="2856930"/>
        <a:chOff x="0" y="0"/>
        <a:chExt cx="10536072" cy="2856930"/>
      </a:xfrm>
    </dsp:grpSpPr>
    <dsp:sp modelId="{2D30081D-C1B1-485C-AA8D-81BC4ED8068A}">
      <dsp:nvSpPr>
        <dsp:cNvPr id="3" name="矩形 2"/>
        <dsp:cNvSpPr/>
      </dsp:nvSpPr>
      <dsp:spPr bwMode="white">
        <a:xfrm>
          <a:off x="0" y="0"/>
          <a:ext cx="3212217" cy="886741"/>
        </a:xfrm>
        <a:prstGeom prst="rect">
          <a:avLst/>
        </a:prstGeom>
        <a:solidFill>
          <a:srgbClr val="FF000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99136" tIns="113792" rIns="199136" bIns="113792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有理想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0" y="0"/>
        <a:ext cx="3212217" cy="886741"/>
      </dsp:txXfrm>
    </dsp:sp>
    <dsp:sp modelId="{590BEDA2-E982-4778-9BF0-5F7825022FE3}">
      <dsp:nvSpPr>
        <dsp:cNvPr id="4" name="矩形 3"/>
        <dsp:cNvSpPr/>
      </dsp:nvSpPr>
      <dsp:spPr bwMode="white">
        <a:xfrm>
          <a:off x="0" y="886741"/>
          <a:ext cx="3212217" cy="1970189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49352" tIns="149352" rIns="199136" bIns="224028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要有崇高的理想信念，牢记使命，自信自励。</a:t>
          </a:r>
          <a:endParaRPr lang="zh-CN" altLang="en-US" sz="2800" b="1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0" y="886741"/>
        <a:ext cx="3212217" cy="1970189"/>
      </dsp:txXfrm>
    </dsp:sp>
    <dsp:sp modelId="{5DD860B5-10AB-4B95-AF67-FC7FF9D2B446}">
      <dsp:nvSpPr>
        <dsp:cNvPr id="5" name="矩形 4"/>
        <dsp:cNvSpPr/>
      </dsp:nvSpPr>
      <dsp:spPr bwMode="white">
        <a:xfrm>
          <a:off x="3661928" y="0"/>
          <a:ext cx="3212217" cy="886741"/>
        </a:xfrm>
        <a:prstGeom prst="rect">
          <a:avLst/>
        </a:prstGeom>
        <a:solidFill>
          <a:srgbClr val="FFFF0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99136" tIns="113792" rIns="199136" bIns="113792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有本领</a:t>
          </a:r>
          <a:endParaRPr lang="zh-CN" altLang="en-US" sz="2800" b="1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3661928" y="0"/>
        <a:ext cx="3212217" cy="886741"/>
      </dsp:txXfrm>
    </dsp:sp>
    <dsp:sp modelId="{B082340F-EACE-4B0E-8FD7-6113F6A4E354}">
      <dsp:nvSpPr>
        <dsp:cNvPr id="6" name="矩形 5"/>
        <dsp:cNvSpPr/>
      </dsp:nvSpPr>
      <dsp:spPr bwMode="white">
        <a:xfrm>
          <a:off x="3661928" y="886741"/>
          <a:ext cx="3212217" cy="1970189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49352" tIns="149352" rIns="199136" bIns="224028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要有高强的本领才干，勤奋学习，全面发展。</a:t>
          </a:r>
          <a:endParaRPr>
            <a:solidFill>
              <a:schemeClr val="dk1"/>
            </a:solidFill>
          </a:endParaRPr>
        </a:p>
      </dsp:txBody>
      <dsp:txXfrm>
        <a:off x="3661928" y="886741"/>
        <a:ext cx="3212217" cy="1970189"/>
      </dsp:txXfrm>
    </dsp:sp>
    <dsp:sp modelId="{6106CBBB-F213-4B57-A127-CBD33FC03343}">
      <dsp:nvSpPr>
        <dsp:cNvPr id="7" name="矩形 6"/>
        <dsp:cNvSpPr/>
      </dsp:nvSpPr>
      <dsp:spPr bwMode="white">
        <a:xfrm>
          <a:off x="7323855" y="12895"/>
          <a:ext cx="3212217" cy="886741"/>
        </a:xfrm>
        <a:prstGeom prst="rect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99136" tIns="113792" rIns="199136" bIns="113792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rPr>
            <a:t>有担当</a:t>
          </a:r>
          <a:endParaRPr lang="zh-CN" altLang="en-US" sz="2800" b="1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323855" y="12895"/>
        <a:ext cx="3212217" cy="886741"/>
      </dsp:txXfrm>
    </dsp:sp>
    <dsp:sp modelId="{22AC8C9E-01A5-4D27-A3ED-3ED1C49CFC7F}">
      <dsp:nvSpPr>
        <dsp:cNvPr id="8" name="矩形 7"/>
        <dsp:cNvSpPr/>
      </dsp:nvSpPr>
      <dsp:spPr bwMode="white">
        <a:xfrm>
          <a:off x="7336367" y="925426"/>
          <a:ext cx="3187194" cy="1918609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49352" tIns="149352" rIns="199136" bIns="224028" anchor="t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人有天下兴亡、匹夫有责的担当精神，讲求奉献，实干进取。</a:t>
          </a:r>
          <a:endParaRPr>
            <a:solidFill>
              <a:schemeClr val="dk1"/>
            </a:solidFill>
          </a:endParaRPr>
        </a:p>
      </dsp:txBody>
      <dsp:txXfrm>
        <a:off x="7336367" y="925426"/>
        <a:ext cx="3187194" cy="1918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7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37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3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3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82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38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9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39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0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0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0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0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1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1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1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1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2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2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2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42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EC75351-530B-4400-957F-6CA73E4B5668}" type="datetimeFigureOut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charset="0"/>
              </a:rPr>
            </a:fld>
            <a:endParaRPr lang="zh-CN" altLang="en-US" dirty="0">
              <a:latin typeface="Calibri" panose="020F0502020204030204" charset="0"/>
            </a:endParaRPr>
          </a:p>
        </p:txBody>
      </p:sp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EC75351-530B-4400-957F-6CA73E4B5668}" type="datetimeFigureOut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charset="0"/>
              </a:rPr>
            </a:fld>
            <a:endParaRPr lang="zh-CN" altLang="en-US" dirty="0">
              <a:latin typeface="Calibri" panose="020F0502020204030204" charset="0"/>
            </a:endParaRPr>
          </a:p>
        </p:txBody>
      </p:sp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EC75351-530B-4400-957F-6CA73E4B5668}" type="datetimeFigureOut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charset="0"/>
              </a:rPr>
            </a:fld>
            <a:endParaRPr lang="zh-CN" altLang="en-US" dirty="0">
              <a:latin typeface="Calibri" panose="020F0502020204030204" charset="0"/>
            </a:endParaRPr>
          </a:p>
        </p:txBody>
      </p:sp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EC75351-530B-4400-957F-6CA73E4B5668}" type="datetimeFigureOut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charset="0"/>
              </a:rPr>
            </a:fld>
            <a:endParaRPr lang="zh-CN" altLang="en-US" dirty="0">
              <a:latin typeface="Calibri" panose="020F0502020204030204" charset="0"/>
            </a:endParaRPr>
          </a:p>
        </p:txBody>
      </p:sp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.png"/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.png"/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.pn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5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tags" Target="../tags/tag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1966595" y="1759268"/>
            <a:ext cx="8258175" cy="582612"/>
          </a:xfrm>
        </p:spPr>
        <p:txBody>
          <a:bodyPr vert="horz" wrap="square" lIns="68580" tIns="34290" rIns="68580" bIns="34290" anchor="ctr"/>
          <a:lstStyle/>
          <a:p>
            <a:pPr algn="ctr"/>
            <a:r>
              <a:rPr lang="zh-CN" altLang="en-US" sz="54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思想道德修养与法律基础</a:t>
            </a:r>
            <a:endParaRPr lang="zh-CN" altLang="en-US" sz="54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8131" name="Rectangle 5"/>
          <p:cNvSpPr/>
          <p:nvPr/>
        </p:nvSpPr>
        <p:spPr>
          <a:xfrm>
            <a:off x="3359150" y="4184650"/>
            <a:ext cx="4572000" cy="39878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endParaRPr lang="zh-CN" altLang="zh-CN" sz="2000" b="1" i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402205" y="4589780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四川电影电视学院</a:t>
            </a:r>
            <a:endParaRPr lang="zh-CN" altLang="en-US" sz="20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75325" y="4589780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赵丹</a:t>
            </a:r>
            <a:endParaRPr lang="zh-CN" altLang="en-US" sz="20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13675" y="4589780"/>
            <a:ext cx="160083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18584155222</a:t>
            </a:r>
            <a:endParaRPr lang="en-US" altLang="zh-CN" sz="20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077585" y="3245485"/>
            <a:ext cx="54197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“学如弓弩，才如箭镞，识以领之，方能中鹄”。</a:t>
            </a:r>
            <a:endParaRPr lang="en-US" altLang="zh-CN"/>
          </a:p>
          <a:p>
            <a:endParaRPr lang="en-US" altLang="zh-CN"/>
          </a:p>
          <a:p>
            <a:pPr algn="r"/>
            <a:endParaRPr lang="en-US" altLang="zh-CN"/>
          </a:p>
          <a:p>
            <a:pPr algn="r"/>
            <a:r>
              <a:rPr lang="en-US" altLang="zh-CN"/>
              <a:t> ——〔中国〕袁枚 《续诗品·尚识》</a:t>
            </a:r>
            <a:endParaRPr lang="en-US" altLang="zh-CN"/>
          </a:p>
        </p:txBody>
      </p:sp>
      <p:pic>
        <p:nvPicPr>
          <p:cNvPr id="6451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480" y="1386205"/>
            <a:ext cx="3529330" cy="48399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58390" y="375285"/>
            <a:ext cx="673798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400">
                <a:solidFill>
                  <a:srgbClr val="FF0000"/>
                </a:solidFill>
                <a:sym typeface="+mn-ea"/>
              </a:rPr>
              <a:t>2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、要有高强的本领才干，勤奋学习，全面发展。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9"/>
          <p:cNvSpPr txBox="1"/>
          <p:nvPr/>
        </p:nvSpPr>
        <p:spPr>
          <a:xfrm>
            <a:off x="2026285" y="526415"/>
            <a:ext cx="3435350" cy="862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《哪吒之魔童降世》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椭圆 51"/>
          <p:cNvSpPr/>
          <p:nvPr/>
        </p:nvSpPr>
        <p:spPr>
          <a:xfrm>
            <a:off x="6280785" y="2685415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52"/>
          <p:cNvSpPr>
            <a:spLocks noChangeArrowheads="1"/>
          </p:cNvSpPr>
          <p:nvPr/>
        </p:nvSpPr>
        <p:spPr bwMode="auto">
          <a:xfrm>
            <a:off x="6280785" y="3941763"/>
            <a:ext cx="447675" cy="447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" name="椭圆 53"/>
          <p:cNvSpPr/>
          <p:nvPr/>
        </p:nvSpPr>
        <p:spPr>
          <a:xfrm>
            <a:off x="6280785" y="5041583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文本框 54"/>
          <p:cNvSpPr>
            <a:spLocks noChangeArrowheads="1"/>
          </p:cNvSpPr>
          <p:nvPr/>
        </p:nvSpPr>
        <p:spPr bwMode="auto">
          <a:xfrm>
            <a:off x="6826250" y="2402205"/>
            <a:ext cx="509143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川影师生陈浩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（配音指导）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吕艳婷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（少年哪吒）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张珈铭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（太乙真人）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领衔配音团队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</p:txBody>
      </p:sp>
      <p:sp>
        <p:nvSpPr>
          <p:cNvPr id="19" name="文本框 55"/>
          <p:cNvSpPr>
            <a:spLocks noChangeArrowheads="1"/>
          </p:cNvSpPr>
          <p:nvPr/>
        </p:nvSpPr>
        <p:spPr bwMode="auto">
          <a:xfrm>
            <a:off x="6910070" y="3942080"/>
            <a:ext cx="491299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票房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超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49亿人民币，登顶全球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单一市场票房最高动画电影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</p:txBody>
      </p:sp>
      <p:sp>
        <p:nvSpPr>
          <p:cNvPr id="20" name="文本框 56"/>
          <p:cNvSpPr>
            <a:spLocks noChangeArrowheads="1"/>
          </p:cNvSpPr>
          <p:nvPr/>
        </p:nvSpPr>
        <p:spPr bwMode="auto">
          <a:xfrm>
            <a:off x="6909796" y="5042057"/>
            <a:ext cx="385826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2019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暑假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最火爆的国产电影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4538" y="2136775"/>
            <a:ext cx="5226050" cy="4198938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815" y="548925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/>
      <p:bldP spid="19" grpId="0"/>
      <p:bldP spid="2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33713" y="517525"/>
            <a:ext cx="6110287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  <a:sym typeface="+mn-ea"/>
                </a:rPr>
                <a:t>《红星照耀中国》</a:t>
              </a:r>
              <a:endParaRPr kumimoji="0" lang="zh-CN" altLang="en-US" sz="2800" b="0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endParaRPr>
            </a:p>
          </p:txBody>
        </p:sp>
        <p:cxnSp>
          <p:nvCxnSpPr>
            <p:cNvPr id="92172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5" name="椭圆 51"/>
          <p:cNvSpPr/>
          <p:nvPr/>
        </p:nvSpPr>
        <p:spPr>
          <a:xfrm>
            <a:off x="6826250" y="2746375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52"/>
          <p:cNvSpPr>
            <a:spLocks noChangeArrowheads="1"/>
          </p:cNvSpPr>
          <p:nvPr/>
        </p:nvSpPr>
        <p:spPr bwMode="auto">
          <a:xfrm>
            <a:off x="6826250" y="3941763"/>
            <a:ext cx="447675" cy="447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" name="椭圆 53"/>
          <p:cNvSpPr/>
          <p:nvPr/>
        </p:nvSpPr>
        <p:spPr>
          <a:xfrm>
            <a:off x="6826250" y="5138738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文本框 54"/>
          <p:cNvSpPr>
            <a:spLocks noChangeArrowheads="1"/>
          </p:cNvSpPr>
          <p:nvPr/>
        </p:nvSpPr>
        <p:spPr bwMode="auto">
          <a:xfrm>
            <a:off x="7513638" y="2616518"/>
            <a:ext cx="477774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川影协拍，电影学科带头人王冀邢导演、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摄影系主任罗逊担任摄影指导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</p:txBody>
      </p:sp>
      <p:sp>
        <p:nvSpPr>
          <p:cNvPr id="19" name="文本框 55"/>
          <p:cNvSpPr>
            <a:spLocks noChangeArrowheads="1"/>
          </p:cNvSpPr>
          <p:nvPr/>
        </p:nvSpPr>
        <p:spPr bwMode="auto">
          <a:xfrm>
            <a:off x="7513638" y="3683000"/>
            <a:ext cx="452374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入围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“庆祝中华人民共和国成立70周年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优秀国产新片展映7部重点影片之一”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</p:txBody>
      </p:sp>
      <p:sp>
        <p:nvSpPr>
          <p:cNvPr id="20" name="文本框 56"/>
          <p:cNvSpPr>
            <a:spLocks noChangeArrowheads="1"/>
          </p:cNvSpPr>
          <p:nvPr/>
        </p:nvSpPr>
        <p:spPr bwMode="auto">
          <a:xfrm>
            <a:off x="7650163" y="5138738"/>
            <a:ext cx="273558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英雄史诗点燃信仰初心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5663" y="2066925"/>
            <a:ext cx="5226050" cy="41989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70" name="图片 3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6435" y="544671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33713" y="517525"/>
            <a:ext cx="6110287" cy="862013"/>
            <a:chOff x="384045" y="271186"/>
            <a:chExt cx="6110515" cy="861695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8616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  <a:sym typeface="+mn-ea"/>
                </a:rPr>
                <a:t>《烈火英雄》</a:t>
              </a:r>
              <a:endParaRPr kumimoji="0" lang="zh-CN" altLang="en-US" sz="2800" b="0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endParaRPr>
            </a:p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3196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5" name="椭圆 51"/>
          <p:cNvSpPr/>
          <p:nvPr/>
        </p:nvSpPr>
        <p:spPr>
          <a:xfrm>
            <a:off x="6826250" y="2746375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52"/>
          <p:cNvSpPr>
            <a:spLocks noChangeArrowheads="1"/>
          </p:cNvSpPr>
          <p:nvPr/>
        </p:nvSpPr>
        <p:spPr bwMode="auto">
          <a:xfrm>
            <a:off x="6826250" y="3941763"/>
            <a:ext cx="447675" cy="447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anose="02010600030101010101" pitchFamily="2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" name="椭圆 53"/>
          <p:cNvSpPr/>
          <p:nvPr/>
        </p:nvSpPr>
        <p:spPr>
          <a:xfrm>
            <a:off x="6826250" y="5138738"/>
            <a:ext cx="447675" cy="447675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文本框 54"/>
          <p:cNvSpPr>
            <a:spLocks noChangeArrowheads="1"/>
          </p:cNvSpPr>
          <p:nvPr/>
        </p:nvSpPr>
        <p:spPr bwMode="auto">
          <a:xfrm>
            <a:off x="7650163" y="2401888"/>
            <a:ext cx="477774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川影联合作品中心推选的多名学生参演</a:t>
            </a:r>
            <a:r>
              <a:rPr kumimoji="0" 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，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Calibri" panose="020F0502020204030204" charset="0"/>
              </a:rPr>
              <a:t>近距离接受“生死洗礼”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Calibri" panose="020F0502020204030204" charset="0"/>
            </a:endParaRPr>
          </a:p>
        </p:txBody>
      </p:sp>
      <p:sp>
        <p:nvSpPr>
          <p:cNvPr id="19" name="文本框 55"/>
          <p:cNvSpPr>
            <a:spLocks noChangeArrowheads="1"/>
          </p:cNvSpPr>
          <p:nvPr/>
        </p:nvSpPr>
        <p:spPr bwMode="auto">
          <a:xfrm>
            <a:off x="7650480" y="3597275"/>
            <a:ext cx="413956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中国大陆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首部聚焦消防员工作和生活的电影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，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引起热烈反响。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</p:txBody>
      </p:sp>
      <p:sp>
        <p:nvSpPr>
          <p:cNvPr id="20" name="文本框 56"/>
          <p:cNvSpPr>
            <a:spLocks noChangeArrowheads="1"/>
          </p:cNvSpPr>
          <p:nvPr/>
        </p:nvSpPr>
        <p:spPr bwMode="auto">
          <a:xfrm>
            <a:off x="7650206" y="5139211"/>
            <a:ext cx="324612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  <a:sym typeface="Calibri" panose="020F0502020204030204" charset="0"/>
              </a:rPr>
              <a:t>记录时代风骨，与英雄同行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  <a:sym typeface="Calibri" panose="020F050202020403020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5663" y="2066925"/>
            <a:ext cx="5226050" cy="41989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3194" name="图片 3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8970" y="546322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/>
      <p:bldP spid="19" grpId="0"/>
      <p:bldP spid="2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4220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8" name="Rectangle 19"/>
          <p:cNvSpPr/>
          <p:nvPr/>
        </p:nvSpPr>
        <p:spPr>
          <a:xfrm>
            <a:off x="1057910" y="1510030"/>
            <a:ext cx="4712970" cy="462343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6452235" y="1510030"/>
            <a:ext cx="4740275" cy="462407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72640" y="6322378"/>
            <a:ext cx="13255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《美人鱼》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3040" y="6322378"/>
            <a:ext cx="15541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《动物世界》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8650" y="547401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7625" y="13017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4220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0" name="Rectangle 21"/>
          <p:cNvSpPr/>
          <p:nvPr/>
        </p:nvSpPr>
        <p:spPr>
          <a:xfrm>
            <a:off x="6741160" y="1690370"/>
            <a:ext cx="4348480" cy="406019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1" name="Rectangle 22"/>
          <p:cNvSpPr/>
          <p:nvPr/>
        </p:nvSpPr>
        <p:spPr>
          <a:xfrm>
            <a:off x="937895" y="1690370"/>
            <a:ext cx="4991735" cy="40608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1100" y="6094413"/>
            <a:ext cx="13255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《狼图腾》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73340" y="6094413"/>
            <a:ext cx="20113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《前任攻略系列》</a:t>
            </a:r>
            <a:endParaRPr kumimoji="0" lang="zh-CN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8650" y="547401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5245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8" name="Rectangle 19"/>
          <p:cNvSpPr/>
          <p:nvPr/>
        </p:nvSpPr>
        <p:spPr>
          <a:xfrm>
            <a:off x="1080770" y="1354455"/>
            <a:ext cx="4607560" cy="431927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6494780" y="1354455"/>
            <a:ext cx="4526915" cy="431990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66620" y="5955983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《我不是药神》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3040" y="5955983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《西游降魔篇》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8810" y="545433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5245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0" name="Rectangle 21"/>
          <p:cNvSpPr/>
          <p:nvPr/>
        </p:nvSpPr>
        <p:spPr>
          <a:xfrm>
            <a:off x="6481445" y="1515110"/>
            <a:ext cx="4689475" cy="444119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1" name="Rectangle 22"/>
          <p:cNvSpPr/>
          <p:nvPr/>
        </p:nvSpPr>
        <p:spPr>
          <a:xfrm>
            <a:off x="1215390" y="1469390"/>
            <a:ext cx="4718685" cy="444119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51075" y="6160453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《隐秘而伟大》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52105" y="6160453"/>
            <a:ext cx="20113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《我在北京等你》</a:t>
            </a:r>
            <a:endParaRPr kumimoji="0" lang="zh-CN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8810" y="545433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6269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8" name="Rectangle 19"/>
          <p:cNvSpPr/>
          <p:nvPr/>
        </p:nvSpPr>
        <p:spPr>
          <a:xfrm>
            <a:off x="1149350" y="1588135"/>
            <a:ext cx="4703445" cy="396176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6624320" y="1588135"/>
            <a:ext cx="4297680" cy="392493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44495" y="5829618"/>
            <a:ext cx="13255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《朗读者》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37208" y="5829618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《防务新观察》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7860" y="551275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6269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0" name="Rectangle 21"/>
          <p:cNvSpPr/>
          <p:nvPr/>
        </p:nvSpPr>
        <p:spPr>
          <a:xfrm>
            <a:off x="6485890" y="1541145"/>
            <a:ext cx="4151630" cy="436689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1" name="Rectangle 22"/>
          <p:cNvSpPr/>
          <p:nvPr/>
        </p:nvSpPr>
        <p:spPr>
          <a:xfrm>
            <a:off x="1458595" y="1541145"/>
            <a:ext cx="4246880" cy="436626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03500" y="6176328"/>
            <a:ext cx="15541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《国家宝藏》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12723" y="6176328"/>
            <a:ext cx="20129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《中国诗词大会》</a:t>
            </a:r>
            <a:endParaRPr kumimoji="0" lang="zh-CN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7860" y="551275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2101850" y="722313"/>
            <a:ext cx="8258175" cy="582612"/>
          </a:xfrm>
        </p:spPr>
        <p:txBody>
          <a:bodyPr vert="horz" wrap="square" lIns="68580" tIns="34290" rIns="68580" bIns="34290" anchor="ctr"/>
          <a:lstStyle/>
          <a:p>
            <a:pPr algn="ctr"/>
            <a:r>
              <a:rPr lang="zh-CN" altLang="en-US" sz="2700" b="1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时代</a:t>
            </a:r>
            <a:r>
              <a:rPr lang="zh-CN" altLang="en-US" sz="27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新人要以民族复兴为己任</a:t>
            </a:r>
            <a:endParaRPr lang="zh-CN" altLang="en-US" sz="27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8131" name="Rectangle 5"/>
          <p:cNvSpPr/>
          <p:nvPr/>
        </p:nvSpPr>
        <p:spPr>
          <a:xfrm>
            <a:off x="3359150" y="4184650"/>
            <a:ext cx="4572000" cy="10668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endParaRPr lang="zh-CN" altLang="zh-CN" sz="100" b="1" i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8132" name="内容占位符 6"/>
          <p:cNvSpPr>
            <a:spLocks noGrp="1"/>
          </p:cNvSpPr>
          <p:nvPr>
            <p:ph sz="half" idx="2"/>
          </p:nvPr>
        </p:nvSpPr>
        <p:spPr>
          <a:xfrm>
            <a:off x="5915025" y="2592705"/>
            <a:ext cx="5402580" cy="2390775"/>
          </a:xfrm>
        </p:spPr>
        <p:txBody>
          <a:bodyPr vert="horz" wrap="square" lIns="68580" tIns="34290" rIns="68580" bIns="34290" anchor="t"/>
          <a:lstStyle/>
          <a:p>
            <a:pPr marL="0" indent="457200" latinLnBrk="0"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作为确定的人，现实的人，你就有规定，就有使命，就有任务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。至于你是否意识到这一点，那都是无所谓的。这个是由你的需要及其与现存世界的联系而产生的。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r">
              <a:buClrTx/>
              <a:buSzTx/>
              <a:buFontTx/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---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马克思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pPr>
              <a:buClrTx/>
              <a:buSzTx/>
              <a:buFontTx/>
            </a:pPr>
            <a:endParaRPr lang="zh-CN" altLang="en-US" dirty="0"/>
          </a:p>
        </p:txBody>
      </p:sp>
      <p:pic>
        <p:nvPicPr>
          <p:cNvPr id="48133" name="内容占位符 5" descr="W02010102352213930959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72285" y="2217103"/>
            <a:ext cx="3238500" cy="3141662"/>
          </a:xfr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500" y="546512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7293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8" name="Rectangle 19"/>
          <p:cNvSpPr/>
          <p:nvPr/>
        </p:nvSpPr>
        <p:spPr>
          <a:xfrm>
            <a:off x="1454150" y="1509395"/>
            <a:ext cx="4147185" cy="384429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6371590" y="1509395"/>
            <a:ext cx="4059555" cy="384429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6520" y="5773738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《快乐大本营》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09193" y="5773738"/>
            <a:ext cx="1782763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《非正式会谈》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8335" y="550259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41650" y="527050"/>
            <a:ext cx="6111875" cy="596900"/>
            <a:chOff x="384045" y="271186"/>
            <a:chExt cx="6110515" cy="597320"/>
          </a:xfrm>
        </p:grpSpPr>
        <p:sp>
          <p:nvSpPr>
            <p:cNvPr id="6" name="9"/>
            <p:cNvSpPr txBox="1"/>
            <p:nvPr/>
          </p:nvSpPr>
          <p:spPr>
            <a:xfrm>
              <a:off x="1719108" y="271186"/>
              <a:ext cx="3435256" cy="4308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川影力量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cxnSp>
          <p:nvCxnSpPr>
            <p:cNvPr id="97293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10" name="Rectangle 21"/>
          <p:cNvSpPr/>
          <p:nvPr/>
        </p:nvSpPr>
        <p:spPr>
          <a:xfrm>
            <a:off x="6622415" y="1932940"/>
            <a:ext cx="4088130" cy="339788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1" name="Rectangle 22"/>
          <p:cNvSpPr/>
          <p:nvPr/>
        </p:nvSpPr>
        <p:spPr>
          <a:xfrm>
            <a:off x="1207770" y="1932940"/>
            <a:ext cx="4449445" cy="33972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78380" y="5615623"/>
            <a:ext cx="2011363" cy="6461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  </a:t>
            </a: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央视春晚小品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《快说，我愿意》</a:t>
            </a:r>
            <a:endParaRPr kumimoji="0" lang="zh-CN" altLang="en-US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12723" y="5615623"/>
            <a:ext cx="17843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b="1" kern="1200" cap="none" spc="0" normalizeH="0" baseline="0" noProof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《火星情报局》</a:t>
            </a:r>
            <a:endParaRPr kumimoji="0" lang="zh-CN" b="1" kern="1200" cap="none" spc="0" normalizeH="0" baseline="0" noProof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8335" y="550259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5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449705" y="1469390"/>
            <a:ext cx="1026858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3200" b="1">
                <a:latin typeface="Calibri" panose="020F0502020204030204" charset="0"/>
                <a:ea typeface="宋体" panose="02010600030101010101" pitchFamily="2" charset="-122"/>
              </a:rPr>
              <a:t>梦想从学习开始，事业靠本领成就。</a:t>
            </a:r>
            <a:endParaRPr lang="zh-CN" sz="32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3200" b="1">
                <a:latin typeface="Calibri" panose="020F0502020204030204" charset="0"/>
                <a:ea typeface="宋体" panose="02010600030101010101" pitchFamily="2" charset="-122"/>
              </a:rPr>
              <a:t>让勤奋学习成为青春远航的动力，</a:t>
            </a:r>
            <a:endParaRPr lang="zh-CN" sz="32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3200" b="1">
                <a:latin typeface="Calibri" panose="020F0502020204030204" charset="0"/>
                <a:ea typeface="宋体" panose="02010600030101010101" pitchFamily="2" charset="-122"/>
              </a:rPr>
              <a:t>让增长本领成为青春搏击的能量。</a:t>
            </a:r>
            <a:endParaRPr lang="zh-CN" sz="32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3200" b="1">
                <a:latin typeface="Calibri" panose="020F0502020204030204" charset="0"/>
                <a:ea typeface="宋体" panose="02010600030101010101" pitchFamily="2" charset="-122"/>
              </a:rPr>
              <a:t>时代新人只有学有所长，学有所专，专有所精，</a:t>
            </a:r>
            <a:endParaRPr lang="zh-CN" sz="32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3200" b="1">
                <a:latin typeface="Calibri" panose="020F0502020204030204" charset="0"/>
                <a:ea typeface="宋体" panose="02010600030101010101" pitchFamily="2" charset="-122"/>
              </a:rPr>
              <a:t>才能脚踏实地，仰望星空，为中华民族伟大复兴而奋斗。</a:t>
            </a:r>
            <a:endParaRPr lang="zh-CN" altLang="en-US" sz="32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07490" y="958850"/>
            <a:ext cx="9177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en-US" sz="2400">
                <a:solidFill>
                  <a:srgbClr val="FF0000"/>
                </a:solidFill>
              </a:rPr>
              <a:t>、要有天下兴亡、匹夫有责的担当精神，讲求奉献，实干进取。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6451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55" y="2096770"/>
            <a:ext cx="6454775" cy="34956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516495" y="3366135"/>
            <a:ext cx="4142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“</a:t>
            </a:r>
            <a:r>
              <a:rPr lang="zh-CN" altLang="en-US" sz="2400"/>
              <a:t>振兴中华，乃我辈之责！</a:t>
            </a:r>
            <a:r>
              <a:rPr lang="en-US" altLang="zh-CN" sz="2400"/>
              <a:t>”</a:t>
            </a:r>
            <a:endParaRPr lang="en-US" altLang="zh-CN"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内容占位符 2"/>
          <p:cNvSpPr>
            <a:spLocks noGrp="1"/>
          </p:cNvSpPr>
          <p:nvPr>
            <p:ph idx="1"/>
          </p:nvPr>
        </p:nvSpPr>
        <p:spPr>
          <a:xfrm>
            <a:off x="5437505" y="2612390"/>
            <a:ext cx="5480685" cy="2465705"/>
          </a:xfrm>
        </p:spPr>
        <p:txBody>
          <a:bodyPr vert="horz" wrap="square" lIns="68580" tIns="34290" rIns="68580" bIns="34290" anchor="t"/>
          <a:lstStyle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你们青年人朝气蓬勃</a:t>
            </a:r>
            <a:r>
              <a:rPr lang="en-US" altLang="zh-CN" sz="2100" b="1" dirty="0">
                <a:latin typeface="宋体" panose="02010600030101010101" pitchFamily="2" charset="-122"/>
              </a:rPr>
              <a:t>,</a:t>
            </a:r>
            <a:r>
              <a:rPr lang="zh-CN" altLang="en-US" sz="2100" b="1" dirty="0">
                <a:latin typeface="宋体" panose="02010600030101010101" pitchFamily="2" charset="-122"/>
              </a:rPr>
              <a:t>好像早晨八、九点钟的太阳</a:t>
            </a:r>
            <a:r>
              <a:rPr lang="en-US" altLang="zh-CN" sz="2100" b="1" dirty="0">
                <a:latin typeface="宋体" panose="02010600030101010101" pitchFamily="2" charset="-122"/>
              </a:rPr>
              <a:t>,</a:t>
            </a:r>
            <a:r>
              <a:rPr lang="zh-CN" altLang="en-US" sz="2100" b="1" dirty="0">
                <a:latin typeface="宋体" panose="02010600030101010101" pitchFamily="2" charset="-122"/>
              </a:rPr>
              <a:t>希望寄托在你们的身上。</a:t>
            </a:r>
            <a:endParaRPr lang="en-US" altLang="zh-CN" sz="2100" b="1" dirty="0">
              <a:latin typeface="宋体" panose="02010600030101010101" pitchFamily="2" charset="-122"/>
            </a:endParaRPr>
          </a:p>
          <a:p>
            <a:pPr marL="0" indent="0" algn="r">
              <a:buNone/>
            </a:pPr>
            <a:endParaRPr lang="en-US" altLang="zh-CN" sz="2100" b="1" dirty="0">
              <a:latin typeface="宋体" panose="02010600030101010101" pitchFamily="2" charset="-122"/>
            </a:endParaRPr>
          </a:p>
          <a:p>
            <a:pPr marL="0" indent="0" algn="r">
              <a:buNone/>
            </a:pPr>
            <a:r>
              <a:rPr lang="en-US" altLang="zh-CN" sz="2100" b="1" dirty="0">
                <a:latin typeface="宋体" panose="02010600030101010101" pitchFamily="2" charset="-122"/>
              </a:rPr>
              <a:t>  ---- </a:t>
            </a:r>
            <a:r>
              <a:rPr lang="zh-CN" altLang="en-US" sz="2100" b="1" dirty="0">
                <a:latin typeface="宋体" panose="02010600030101010101" pitchFamily="2" charset="-122"/>
              </a:rPr>
              <a:t>毛泽东</a:t>
            </a:r>
            <a:endParaRPr lang="zh-CN" altLang="en-US" sz="2100" b="1" dirty="0">
              <a:latin typeface="宋体" panose="02010600030101010101" pitchFamily="2" charset="-122"/>
            </a:endParaRPr>
          </a:p>
        </p:txBody>
      </p:sp>
      <p:sp>
        <p:nvSpPr>
          <p:cNvPr id="46084" name="矩形 3"/>
          <p:cNvSpPr/>
          <p:nvPr/>
        </p:nvSpPr>
        <p:spPr>
          <a:xfrm>
            <a:off x="1693863" y="641350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4180" y="1487805"/>
            <a:ext cx="3041015" cy="4714875"/>
          </a:xfrm>
          <a:prstGeom prst="rect">
            <a:avLst/>
          </a:prstGeo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8650" y="544480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爆炸形 2 3"/>
          <p:cNvSpPr/>
          <p:nvPr/>
        </p:nvSpPr>
        <p:spPr>
          <a:xfrm>
            <a:off x="6991985" y="351155"/>
            <a:ext cx="4250690" cy="219329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199755" y="1263650"/>
            <a:ext cx="20389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</a:rPr>
              <a:t>伟人寄语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内容占位符 2"/>
          <p:cNvSpPr>
            <a:spLocks noGrp="1"/>
          </p:cNvSpPr>
          <p:nvPr>
            <p:ph idx="1"/>
          </p:nvPr>
        </p:nvSpPr>
        <p:spPr>
          <a:xfrm>
            <a:off x="6238875" y="2732405"/>
            <a:ext cx="4990465" cy="1768475"/>
          </a:xfrm>
        </p:spPr>
        <p:txBody>
          <a:bodyPr vert="horz" wrap="square" lIns="68580" tIns="34290" rIns="68580" bIns="34290" anchor="t"/>
          <a:lstStyle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在青年身上寄予了我们社会主义事业兴旺发达的光辉前景。            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pPr marL="0" indent="0" algn="r"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 </a:t>
            </a:r>
            <a:r>
              <a:rPr lang="en-US" altLang="zh-CN" sz="2100" b="1" dirty="0">
                <a:latin typeface="宋体" panose="02010600030101010101" pitchFamily="2" charset="-122"/>
              </a:rPr>
              <a:t>---</a:t>
            </a:r>
            <a:r>
              <a:rPr lang="zh-CN" altLang="en-US" sz="2100" b="1" dirty="0">
                <a:latin typeface="宋体" panose="02010600030101010101" pitchFamily="2" charset="-122"/>
              </a:rPr>
              <a:t>邓小平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Picture 4" descr="den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9235" y="2249805"/>
            <a:ext cx="4193540" cy="3145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8" name="矩形 4"/>
          <p:cNvSpPr/>
          <p:nvPr/>
        </p:nvSpPr>
        <p:spPr>
          <a:xfrm>
            <a:off x="1119188" y="894715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125" y="552227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内容占位符 2"/>
          <p:cNvSpPr>
            <a:spLocks noGrp="1"/>
          </p:cNvSpPr>
          <p:nvPr>
            <p:ph idx="1"/>
          </p:nvPr>
        </p:nvSpPr>
        <p:spPr>
          <a:xfrm>
            <a:off x="485775" y="2351405"/>
            <a:ext cx="5224780" cy="1988820"/>
          </a:xfrm>
        </p:spPr>
        <p:txBody>
          <a:bodyPr vert="horz" wrap="square" lIns="68580" tIns="34290" rIns="68580" bIns="34290" anchor="t"/>
          <a:lstStyle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青年兴则国家兴，青年强则国家强，青年有希望，未来发展就有希望。  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pPr marL="0" indent="0"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                   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pPr marL="0" indent="0" algn="r">
              <a:buNone/>
            </a:pPr>
            <a:r>
              <a:rPr lang="zh-CN" altLang="en-US" sz="2100" b="1" dirty="0">
                <a:latin typeface="宋体" panose="02010600030101010101" pitchFamily="2" charset="-122"/>
              </a:rPr>
              <a:t>     </a:t>
            </a:r>
            <a:r>
              <a:rPr lang="en-US" altLang="zh-CN" sz="2100" b="1" dirty="0">
                <a:latin typeface="宋体" panose="02010600030101010101" pitchFamily="2" charset="-122"/>
              </a:rPr>
              <a:t>---</a:t>
            </a:r>
            <a:r>
              <a:rPr lang="zh-CN" altLang="en-US" sz="2100" b="1" dirty="0">
                <a:latin typeface="宋体" panose="02010600030101010101" pitchFamily="2" charset="-122"/>
              </a:rPr>
              <a:t>江泽民</a:t>
            </a:r>
            <a:endParaRPr lang="zh-CN" altLang="en-US" sz="2100" dirty="0">
              <a:latin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48132" name="矩形 3"/>
          <p:cNvSpPr/>
          <p:nvPr/>
        </p:nvSpPr>
        <p:spPr>
          <a:xfrm>
            <a:off x="485458" y="1021080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" name="图片 2" descr="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38570" y="1089025"/>
            <a:ext cx="4305300" cy="5080000"/>
          </a:xfrm>
          <a:prstGeom prst="rect">
            <a:avLst/>
          </a:prstGeo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860" y="547401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内容占位符 2"/>
          <p:cNvSpPr>
            <a:spLocks noGrp="1"/>
          </p:cNvSpPr>
          <p:nvPr>
            <p:ph idx="1"/>
          </p:nvPr>
        </p:nvSpPr>
        <p:spPr>
          <a:xfrm>
            <a:off x="641350" y="2732405"/>
            <a:ext cx="5140325" cy="2305050"/>
          </a:xfrm>
        </p:spPr>
        <p:txBody>
          <a:bodyPr vert="horz" wrap="square" lIns="68580" tIns="34290" rIns="68580" bIns="34290" anchor="t"/>
          <a:lstStyle/>
          <a:p>
            <a:pPr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给广大青年提出5点希望：坚持远大理想、坚持刻苦学习、坚持艰苦奋斗、坚持开拓创新、坚持高尚品行。</a:t>
            </a:r>
            <a:endParaRPr lang="zh-CN" altLang="en-US" sz="21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 algn="r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---胡锦涛</a:t>
            </a:r>
            <a:endParaRPr lang="zh-CN" altLang="en-US" sz="21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 latinLnBrk="0">
              <a:lnSpc>
                <a:spcPct val="150000"/>
              </a:lnSpc>
              <a:spcBef>
                <a:spcPts val="0"/>
              </a:spcBef>
            </a:pPr>
            <a:endParaRPr lang="zh-CN" altLang="en-US" sz="20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9156" name="矩形 4"/>
          <p:cNvSpPr/>
          <p:nvPr/>
        </p:nvSpPr>
        <p:spPr>
          <a:xfrm>
            <a:off x="1109663" y="981710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" name="图片 2" descr="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4965" y="1503680"/>
            <a:ext cx="3905250" cy="4762500"/>
          </a:xfrm>
          <a:prstGeom prst="rect">
            <a:avLst/>
          </a:prstGeo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860" y="545433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矩形 4"/>
          <p:cNvSpPr/>
          <p:nvPr/>
        </p:nvSpPr>
        <p:spPr>
          <a:xfrm>
            <a:off x="6902450" y="2299970"/>
            <a:ext cx="4737100" cy="299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2014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年习近平在北大同师生代表座谈时对广大青年提出了</a:t>
            </a:r>
            <a:r>
              <a:rPr lang="en-US" altLang="zh-CN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点要求，具有：</a:t>
            </a:r>
            <a:endParaRPr lang="zh-CN" altLang="en-US" sz="21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执着的信念、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优良的品德、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丰富的知识、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过硬的本领。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0180" name="矩形 4"/>
          <p:cNvSpPr/>
          <p:nvPr/>
        </p:nvSpPr>
        <p:spPr>
          <a:xfrm>
            <a:off x="1242378" y="1036320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2755" y="2082800"/>
            <a:ext cx="4286250" cy="3762375"/>
          </a:xfrm>
          <a:prstGeom prst="rect">
            <a:avLst/>
          </a:prstGeo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760" y="544480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矩形 4"/>
          <p:cNvSpPr/>
          <p:nvPr/>
        </p:nvSpPr>
        <p:spPr>
          <a:xfrm>
            <a:off x="6953250" y="2411730"/>
            <a:ext cx="4392930" cy="299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2018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</a:rPr>
              <a:t>年习近平在北大同师生代表座谈时对广大青年提出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r>
              <a:rPr lang="en-US" altLang="zh-CN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点希望：</a:t>
            </a:r>
            <a:endParaRPr lang="zh-CN" altLang="en-US" sz="21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爱国、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励志、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求真、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力行。</a:t>
            </a:r>
            <a:endParaRPr lang="zh-CN" altLang="en-US" sz="2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04" name="矩形 3"/>
          <p:cNvSpPr/>
          <p:nvPr/>
        </p:nvSpPr>
        <p:spPr>
          <a:xfrm>
            <a:off x="1168083" y="1059815"/>
            <a:ext cx="476631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" name="图片 2" descr="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1690" y="1968500"/>
            <a:ext cx="5857875" cy="3886200"/>
          </a:xfrm>
          <a:prstGeom prst="rect">
            <a:avLst/>
          </a:prstGeom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020" y="541115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42160" y="508635"/>
            <a:ext cx="8107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党的十九大提出了“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培养担当民族复兴大任的时代新人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”。</a:t>
            </a:r>
            <a:endParaRPr lang="zh-CN" altLang="en-US" sz="2400" b="1" dirty="0"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3" name="图片 2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9435" y="1343660"/>
            <a:ext cx="8532495" cy="4631690"/>
          </a:xfrm>
          <a:prstGeom prst="rect">
            <a:avLst/>
          </a:prstGeom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500" y="546512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>
          <a:xfrm>
            <a:off x="1808480" y="82550"/>
            <a:ext cx="9086215" cy="1143000"/>
          </a:xfrm>
        </p:spPr>
        <p:txBody>
          <a:bodyPr anchor="ctr"/>
          <a:lstStyle/>
          <a:p>
            <a:r>
              <a:rPr lang="zh-CN" altLang="en-US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叶诗文</a:t>
            </a:r>
            <a:r>
              <a:rPr lang="zh-CN" altLang="en-US" b="1">
                <a:solidFill>
                  <a:schemeClr val="tx1"/>
                </a:solidFill>
              </a:rPr>
              <a:t>：</a:t>
            </a:r>
            <a:r>
              <a:rPr lang="zh-CN" altLang="en-US" sz="3200" b="1">
                <a:solidFill>
                  <a:schemeClr val="tx1"/>
                </a:solidFill>
              </a:rPr>
              <a:t>我心求胜，做不了“佛系青年”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pic>
        <p:nvPicPr>
          <p:cNvPr id="56323" name="图片 7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7988" y="1225550"/>
            <a:ext cx="2495550" cy="272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图片 8" descr="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13" y="1225550"/>
            <a:ext cx="2530475" cy="272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9" descr="2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013" y="4271963"/>
            <a:ext cx="2603500" cy="2417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图片 10" descr="4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13" y="4271963"/>
            <a:ext cx="2530475" cy="2417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7385" y="548354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>
          <a:xfrm>
            <a:off x="1885950" y="2343150"/>
            <a:ext cx="9086215" cy="1143000"/>
          </a:xfrm>
        </p:spPr>
        <p:txBody>
          <a:bodyPr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在这样一个新时代，</a:t>
            </a:r>
            <a:b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我们建功立业的舞台空前广阔，</a:t>
            </a:r>
            <a:b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我们梦想成真的前景空前光明。</a:t>
            </a:r>
            <a:b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祝愿每一位同学能够在书写中国梦的壮丽篇章中绽放青春芳华。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27385" y="548354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500" y="546512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810760" y="1491615"/>
            <a:ext cx="684022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3600">
                <a:latin typeface="黑体" panose="02010609060101010101" charset="-122"/>
                <a:ea typeface="黑体" panose="02010609060101010101" charset="-122"/>
              </a:rPr>
              <a:t>培养什么样的人？</a:t>
            </a:r>
            <a:endParaRPr lang="zh-CN" altLang="zh-CN" sz="3600"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3600">
                <a:latin typeface="黑体" panose="02010609060101010101" charset="-122"/>
                <a:ea typeface="黑体" panose="02010609060101010101" charset="-122"/>
              </a:rPr>
              <a:t>如何培养人？</a:t>
            </a:r>
            <a:endParaRPr lang="zh-CN" altLang="zh-CN" sz="3600"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3600">
                <a:latin typeface="黑体" panose="02010609060101010101" charset="-122"/>
                <a:ea typeface="黑体" panose="02010609060101010101" charset="-122"/>
              </a:rPr>
              <a:t>为谁培养人？</a:t>
            </a:r>
            <a:endParaRPr lang="zh-CN" altLang="zh-CN" sz="3600"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3600">
                <a:latin typeface="黑体" panose="02010609060101010101" charset="-122"/>
                <a:ea typeface="黑体" panose="02010609060101010101" charset="-122"/>
              </a:rPr>
              <a:t>坚持什么标准？</a:t>
            </a:r>
            <a:endParaRPr lang="zh-CN" altLang="zh-CN" sz="3600"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3600">
                <a:latin typeface="黑体" panose="02010609060101010101" charset="-122"/>
                <a:ea typeface="黑体" panose="02010609060101010101" charset="-122"/>
              </a:rPr>
              <a:t>实现什么目标？</a:t>
            </a:r>
            <a:endParaRPr lang="zh-CN" altLang="zh-CN" sz="36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50" y="1209675"/>
            <a:ext cx="2705100" cy="54044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" name="图示 7"/>
          <p:cNvGraphicFramePr/>
          <p:nvPr/>
        </p:nvGraphicFramePr>
        <p:xfrm>
          <a:off x="1198245" y="3082290"/>
          <a:ext cx="10354310" cy="3239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4035" name="内容占位符 4"/>
          <p:cNvSpPr>
            <a:spLocks noGrp="1"/>
          </p:cNvSpPr>
          <p:nvPr>
            <p:ph idx="1"/>
          </p:nvPr>
        </p:nvSpPr>
        <p:spPr>
          <a:xfrm>
            <a:off x="822960" y="1382395"/>
            <a:ext cx="11104245" cy="1699895"/>
          </a:xfrm>
        </p:spPr>
        <p:txBody>
          <a:bodyPr vert="horz" wrap="square" lIns="68580" tIns="34290" rIns="68580" bIns="34290" anchor="t"/>
          <a:p>
            <a:r>
              <a:rPr lang="zh-CN" altLang="en-US" sz="2100" b="1" dirty="0">
                <a:latin typeface="宋体" panose="02010600030101010101" pitchFamily="2" charset="-122"/>
              </a:rPr>
              <a:t>党的十九大提出了“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培养担当民族复兴大任的时代新人</a:t>
            </a:r>
            <a:r>
              <a:rPr lang="zh-CN" altLang="en-US" sz="2100" b="1" dirty="0">
                <a:latin typeface="宋体" panose="02010600030101010101" pitchFamily="2" charset="-122"/>
              </a:rPr>
              <a:t>”。</a:t>
            </a:r>
            <a:endParaRPr lang="en-US" altLang="zh-CN" sz="2100" b="1" dirty="0">
              <a:latin typeface="宋体" panose="02010600030101010101" pitchFamily="2" charset="-122"/>
            </a:endParaRPr>
          </a:p>
          <a:p>
            <a:r>
              <a:rPr lang="zh-CN" altLang="en-US" sz="2100" b="1" dirty="0">
                <a:latin typeface="宋体" panose="02010600030101010101" pitchFamily="2" charset="-122"/>
              </a:rPr>
              <a:t>大学生应该以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有理想、有本领、有担当为根本要求</a:t>
            </a:r>
            <a:r>
              <a:rPr lang="zh-CN" altLang="en-US" sz="2100" b="1" dirty="0">
                <a:latin typeface="宋体" panose="02010600030101010101" pitchFamily="2" charset="-122"/>
              </a:rPr>
              <a:t>，夯实综合素质基础，着力提升思想道德素质和法治素养，展现新的风貌、新的姿态，成为中国特色社会主义事业的合格建设者和可靠接班人，成为</a:t>
            </a:r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</a:rPr>
              <a:t>走在时代前列的奋进者、开拓者、奉献者。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44036" name="Rectangle 2"/>
          <p:cNvSpPr>
            <a:spLocks noGrp="1"/>
          </p:cNvSpPr>
          <p:nvPr>
            <p:ph type="title"/>
          </p:nvPr>
        </p:nvSpPr>
        <p:spPr>
          <a:xfrm>
            <a:off x="1966913" y="255588"/>
            <a:ext cx="8258175" cy="582612"/>
          </a:xfrm>
        </p:spPr>
        <p:txBody>
          <a:bodyPr vert="horz" wrap="square" lIns="68580" tIns="34290" rIns="68580" bIns="34290" anchor="ctr"/>
          <a:p>
            <a:r>
              <a:rPr lang="zh-CN" altLang="en-US" sz="27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二、时代新人要以民族复兴为己任</a:t>
            </a:r>
            <a:endParaRPr lang="zh-CN" altLang="en-US" sz="27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64518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内容占位符 3"/>
          <p:cNvSpPr>
            <a:spLocks noGrp="1"/>
          </p:cNvSpPr>
          <p:nvPr>
            <p:ph idx="1"/>
          </p:nvPr>
        </p:nvSpPr>
        <p:spPr>
          <a:xfrm>
            <a:off x="743585" y="2106930"/>
            <a:ext cx="5500370" cy="3079750"/>
          </a:xfrm>
        </p:spPr>
        <p:txBody>
          <a:bodyPr vert="horz" wrap="square" lIns="68580" tIns="34290" rIns="68580" bIns="34290" anchor="t"/>
          <a:p>
            <a:r>
              <a:rPr lang="zh-CN" altLang="en-US" sz="2100" b="1" dirty="0">
                <a:latin typeface="宋体" panose="02010600030101010101" pitchFamily="2" charset="-122"/>
              </a:rPr>
              <a:t>广大青年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生逢其时，也重任在肩</a:t>
            </a:r>
            <a:endParaRPr lang="en-US" altLang="zh-CN" sz="2100" b="1" dirty="0">
              <a:latin typeface="宋体" panose="02010600030101010101" pitchFamily="2" charset="-122"/>
            </a:endParaRPr>
          </a:p>
          <a:p>
            <a:endParaRPr lang="en-US" altLang="zh-CN" sz="21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100" b="1" dirty="0">
                <a:solidFill>
                  <a:schemeClr val="tx1"/>
                </a:solidFill>
                <a:latin typeface="宋体" panose="02010600030101010101" pitchFamily="2" charset="-122"/>
              </a:rPr>
              <a:t>新时代的大学生</a:t>
            </a:r>
            <a:r>
              <a:rPr lang="en-US" altLang="zh-CN" sz="2100" b="1" dirty="0">
                <a:solidFill>
                  <a:schemeClr val="tx1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100" b="1" dirty="0">
                <a:latin typeface="宋体" panose="02010600030101010101" pitchFamily="2" charset="-122"/>
              </a:rPr>
              <a:t>是可爱、可信、可为的一代。坚定理想信念，志存高远，脚踏实地，勇做时代的弄潮儿，大学生才能真正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</a:rPr>
              <a:t>成为担当民族复兴大任的时代新人，承担起自己的历史使命和时代责任</a:t>
            </a:r>
            <a:r>
              <a:rPr lang="zh-CN" altLang="en-US" sz="2100" b="1" dirty="0">
                <a:latin typeface="宋体" panose="02010600030101010101" pitchFamily="2" charset="-122"/>
              </a:rPr>
              <a:t>。</a:t>
            </a:r>
            <a:endParaRPr lang="zh-CN" altLang="en-US" sz="2100" b="1" dirty="0">
              <a:latin typeface="宋体" panose="02010600030101010101" pitchFamily="2" charset="-122"/>
            </a:endParaRPr>
          </a:p>
          <a:p>
            <a:endParaRPr lang="zh-CN" altLang="en-US" sz="2100" dirty="0">
              <a:latin typeface="宋体" panose="02010600030101010101" pitchFamily="2" charset="-122"/>
            </a:endParaRPr>
          </a:p>
          <a:p>
            <a:endParaRPr lang="zh-CN" altLang="en-US" sz="2100" dirty="0">
              <a:latin typeface="宋体" panose="02010600030101010101" pitchFamily="2" charset="-122"/>
            </a:endParaRPr>
          </a:p>
        </p:txBody>
      </p:sp>
      <p:pic>
        <p:nvPicPr>
          <p:cNvPr id="4" name="图片 3" descr="timg (3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99931" y="2024134"/>
            <a:ext cx="3796367" cy="31225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5061" name="Rectangle 2"/>
          <p:cNvSpPr>
            <a:spLocks noGrp="1"/>
          </p:cNvSpPr>
          <p:nvPr>
            <p:ph type="title"/>
          </p:nvPr>
        </p:nvSpPr>
        <p:spPr>
          <a:xfrm>
            <a:off x="1966913" y="255588"/>
            <a:ext cx="8258175" cy="582612"/>
          </a:xfrm>
        </p:spPr>
        <p:txBody>
          <a:bodyPr vert="horz" wrap="square" lIns="68580" tIns="34290" rIns="68580" bIns="34290" anchor="ctr"/>
          <a:p>
            <a:r>
              <a:rPr lang="zh-CN" altLang="en-US" sz="27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二、时代新人要以民族复兴为己任</a:t>
            </a:r>
            <a:endParaRPr lang="zh-CN" altLang="en-US" sz="27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500" y="5465128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/>
          </p:cNvSpPr>
          <p:nvPr>
            <p:ph type="title"/>
          </p:nvPr>
        </p:nvSpPr>
        <p:spPr>
          <a:xfrm>
            <a:off x="1966913" y="255588"/>
            <a:ext cx="8258175" cy="582612"/>
          </a:xfrm>
        </p:spPr>
        <p:txBody>
          <a:bodyPr vert="horz" wrap="square" lIns="68580" tIns="34290" rIns="68580" bIns="34290" anchor="ctr"/>
          <a:lstStyle/>
          <a:p>
            <a:r>
              <a:rPr lang="zh-CN" altLang="en-US" sz="27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二、时代新人要以民族复兴为己任</a:t>
            </a:r>
            <a:endParaRPr lang="zh-CN" altLang="en-US" sz="27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4037" name="矩形 4"/>
          <p:cNvSpPr/>
          <p:nvPr/>
        </p:nvSpPr>
        <p:spPr>
          <a:xfrm>
            <a:off x="2055813" y="1082675"/>
            <a:ext cx="477774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（一）做有理想有本领有担当的时代新人</a:t>
            </a:r>
            <a:endParaRPr lang="zh-CN" altLang="en-US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43890" y="1757045"/>
            <a:ext cx="673798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、要有崇高的理想信念，牢记使命，自信自励。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</p:txBody>
      </p:sp>
      <p:pic>
        <p:nvPicPr>
          <p:cNvPr id="4" name="图片 3" descr="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0" y="2738120"/>
            <a:ext cx="4342130" cy="33388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59195" y="3520440"/>
            <a:ext cx="50615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/>
              <a:t>习近平总书记指出，没有理想信念，就会导致精神上“缺钙”。一个精神上“缺钙”的人，是不可能承担时代所赋予的历史重任的。</a:t>
            </a:r>
            <a:endParaRPr lang="zh-CN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879600" y="327660"/>
            <a:ext cx="673798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、要有崇高的理想信念，牢记使命，自信自励。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1795" y="1742440"/>
            <a:ext cx="1078928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理想是青年成长的翅膀，</a:t>
            </a:r>
            <a:endParaRPr lang="zh-CN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endParaRPr lang="zh-CN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信念是青年成才的引擎。</a:t>
            </a:r>
            <a:endParaRPr lang="zh-CN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endParaRPr lang="zh-CN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endParaRPr lang="zh-CN" sz="2400" b="1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道路自信，理论自信，</a:t>
            </a:r>
            <a:endParaRPr lang="zh-CN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endParaRPr lang="zh-CN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sz="24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制度自信，文化自信。</a:t>
            </a:r>
            <a:endParaRPr lang="zh-CN" sz="24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110" y="1570355"/>
            <a:ext cx="5812155" cy="35661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63110" y="5529580"/>
            <a:ext cx="6472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川影校训：未来属于对成功充满渴望的人！</a:t>
            </a:r>
            <a:endParaRPr lang="zh-CN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6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9285" y="5435283"/>
            <a:ext cx="1373188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8915"/>
            <a:ext cx="1462405" cy="827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445260" y="1109980"/>
            <a:ext cx="673798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、要有崇高的理想信念，牢记使命，自信自励。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10510" y="2186940"/>
            <a:ext cx="634746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多一点远大梦想，少一点现实裹挟。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多一点清醒自觉，少一些随波逐流。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多一些脚踏实地，少一些顾影自怜。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多一点“惜春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，少一点“叹老。”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多一点“撸起袖子加油干</a:t>
            </a:r>
            <a:r>
              <a:rPr lang="en-US" altLang="zh-CN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少一点“葛优躺”的“丧”！</a:t>
            </a:r>
            <a:endParaRPr lang="zh-CN" altLang="en-US" sz="24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1946</Words>
  <Application>WPS 演示</Application>
  <PresentationFormat>自定义</PresentationFormat>
  <Paragraphs>212</Paragraphs>
  <Slides>31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华文中宋</vt:lpstr>
      <vt:lpstr>黑体</vt:lpstr>
      <vt:lpstr>微软雅黑</vt:lpstr>
      <vt:lpstr>Arial Unicode MS</vt:lpstr>
      <vt:lpstr>Office 主题</vt:lpstr>
      <vt:lpstr>思想道德修养与法律基础</vt:lpstr>
      <vt:lpstr>时代新人要以民族复兴为己任</vt:lpstr>
      <vt:lpstr>PowerPoint 演示文稿</vt:lpstr>
      <vt:lpstr>PowerPoint 演示文稿</vt:lpstr>
      <vt:lpstr>二、时代新人要以民族复兴为己任</vt:lpstr>
      <vt:lpstr>二、时代新人要以民族复兴为己任</vt:lpstr>
      <vt:lpstr>二、时代新人要以民族复兴为己任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叶诗文：我心求胜，做不了“佛系青年”</vt:lpstr>
      <vt:lpstr>在这样一个新时代， 我们建功立业的舞台空前广阔， 我们梦想成真的前景空前光明。 祝愿每一位同学能够在书写中国梦的壮丽篇章中绽放青春芳华。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时代新人要以民族复兴为己任</dc:title>
  <dc:creator/>
  <cp:lastModifiedBy>01</cp:lastModifiedBy>
  <cp:revision>16</cp:revision>
  <dcterms:created xsi:type="dcterms:W3CDTF">2019-09-24T11:36:00Z</dcterms:created>
  <dcterms:modified xsi:type="dcterms:W3CDTF">2019-10-08T09:59:01Z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2052-11.1.0.9022</vt:lpwstr>
  </property>
</Properties>
</file>